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d111\Desktop\New%20Microsoft%20Excel%20Worksheet%20(3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Sheet1!$G$10</c:f>
              <c:strCache>
                <c:ptCount val="1"/>
                <c:pt idx="0">
                  <c:v>Slide Jam in nos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Sheet1!$H$9:$J$9</c:f>
              <c:strCache>
                <c:ptCount val="3"/>
                <c:pt idx="0">
                  <c:v>July </c:v>
                </c:pt>
                <c:pt idx="1">
                  <c:v>Aug</c:v>
                </c:pt>
                <c:pt idx="2">
                  <c:v>Sept</c:v>
                </c:pt>
              </c:strCache>
            </c:strRef>
          </c:cat>
          <c:val>
            <c:numRef>
              <c:f>Sheet1!$H$10:$J$10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084288"/>
        <c:axId val="73208960"/>
      </c:barChart>
      <c:catAx>
        <c:axId val="73084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3208960"/>
        <c:crosses val="autoZero"/>
        <c:auto val="1"/>
        <c:lblAlgn val="ctr"/>
        <c:lblOffset val="100"/>
        <c:noMultiLvlLbl val="0"/>
      </c:catAx>
      <c:valAx>
        <c:axId val="73208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084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6144B-EA71-48E0-8ED5-BA03909D81AB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3CF7F-CD26-4088-A257-5C55196FB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08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4213" indent="-286236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4943" indent="-22898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2920" indent="-22898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60898" indent="-22898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8875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6852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4829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92807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51DB11C-658C-4A6B-98A9-9CDF1E3077A5}" type="slidenum">
              <a:rPr lang="en-IN" altLang="en-US" smtClean="0">
                <a:solidFill>
                  <a:srgbClr val="000000"/>
                </a:solidFill>
              </a:rPr>
              <a:pPr/>
              <a:t>1</a:t>
            </a:fld>
            <a:endParaRPr lang="en-IN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76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Picture 9" descr="ad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7" name="Straight Connector 186"/>
          <p:cNvCxnSpPr/>
          <p:nvPr/>
        </p:nvCxnSpPr>
        <p:spPr>
          <a:xfrm>
            <a:off x="152400" y="6477000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Rectangle 40"/>
          <p:cNvSpPr>
            <a:spLocks noChangeArrowheads="1"/>
          </p:cNvSpPr>
          <p:nvPr/>
        </p:nvSpPr>
        <p:spPr bwMode="auto">
          <a:xfrm>
            <a:off x="3205163" y="838200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 smtClean="0">
                <a:latin typeface="Calibri" pitchFamily="34" charset="0"/>
                <a:cs typeface="Arial" charset="0"/>
              </a:rPr>
              <a:t>provide guard for slide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190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1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2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</a:t>
            </a:r>
            <a:r>
              <a:rPr 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NAME:Achiver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3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ASSEMBLY</a:t>
            </a:r>
          </a:p>
        </p:txBody>
      </p:sp>
      <p:sp>
        <p:nvSpPr>
          <p:cNvPr id="194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</a:t>
            </a: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A202 LEV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5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Fuel cock</a:t>
            </a:r>
            <a:r>
              <a:rPr lang="en-US" sz="1050" dirty="0" smtClean="0">
                <a:latin typeface="Calibri" pitchFamily="34" charset="0"/>
                <a:cs typeface="Arial" charset="0"/>
              </a:rPr>
              <a:t> </a:t>
            </a:r>
            <a:endParaRPr 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196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197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198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199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:-CNC Machine</a:t>
            </a:r>
            <a:r>
              <a:rPr lang="en-US" sz="1050" dirty="0" smtClean="0">
                <a:latin typeface="Calibri" pitchFamily="34" charset="0"/>
                <a:cs typeface="Arial" charset="0"/>
              </a:rPr>
              <a:t> </a:t>
            </a:r>
            <a:endParaRPr 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200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:-Turning </a:t>
            </a:r>
            <a:r>
              <a:rPr lang="en-US" sz="1050" dirty="0" smtClean="0">
                <a:latin typeface="Calibri" pitchFamily="34" charset="0"/>
                <a:cs typeface="Arial" charset="0"/>
              </a:rPr>
              <a:t> </a:t>
            </a:r>
            <a:endParaRPr 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201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202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3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 panose="020F0502020204030204" pitchFamily="34" charset="0"/>
              </a:rPr>
              <a:t>KAIZEN  IDEA SHEET</a:t>
            </a:r>
          </a:p>
        </p:txBody>
      </p:sp>
      <p:sp>
        <p:nvSpPr>
          <p:cNvPr id="204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205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206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207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208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209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210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211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2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3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4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6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7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8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9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220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221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222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223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224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225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226" name="Rectangle 39"/>
          <p:cNvSpPr>
            <a:spLocks noChangeArrowheads="1"/>
          </p:cNvSpPr>
          <p:nvPr/>
        </p:nvSpPr>
        <p:spPr bwMode="auto">
          <a:xfrm>
            <a:off x="158750" y="838200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:</a:t>
            </a:r>
            <a:r>
              <a:rPr lang="en-US" altLang="en-US" sz="1050" dirty="0">
                <a:latin typeface="Calibri" pitchFamily="34" charset="0"/>
                <a:cs typeface="Arial" charset="0"/>
              </a:rPr>
              <a:t>  To </a:t>
            </a:r>
            <a:r>
              <a:rPr lang="en-US" altLang="en-US" sz="1050" dirty="0" smtClean="0">
                <a:latin typeface="Calibri" pitchFamily="34" charset="0"/>
                <a:cs typeface="Arial" charset="0"/>
              </a:rPr>
              <a:t>eliminate down time on power mate.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227" name="Rectangle 41"/>
          <p:cNvSpPr>
            <a:spLocks noChangeArrowheads="1"/>
          </p:cNvSpPr>
          <p:nvPr/>
        </p:nvSpPr>
        <p:spPr bwMode="auto">
          <a:xfrm>
            <a:off x="152400" y="1219200"/>
            <a:ext cx="304165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Problem present status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:On power mate on </a:t>
            </a: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y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 axis and x axis alarm for axis overloaded  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228" name="Rectangle 43"/>
          <p:cNvSpPr>
            <a:spLocks noChangeArrowheads="1"/>
          </p:cNvSpPr>
          <p:nvPr/>
        </p:nvSpPr>
        <p:spPr bwMode="auto">
          <a:xfrm>
            <a:off x="3200400" y="1143000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:-</a:t>
            </a:r>
          </a:p>
          <a:p>
            <a:pPr>
              <a:defRPr/>
            </a:pPr>
            <a:r>
              <a:rPr lang="en-US" sz="1050" b="1" dirty="0">
                <a:latin typeface="Calibri" pitchFamily="34" charset="0"/>
                <a:cs typeface="Calibri" pitchFamily="34" charset="0"/>
              </a:rPr>
              <a:t>1) 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New guard to be provided to avoid burr enter</a:t>
            </a:r>
            <a:endParaRPr 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229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230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231" name="Rectangle 46"/>
          <p:cNvSpPr>
            <a:spLocks noChangeArrowheads="1"/>
          </p:cNvSpPr>
          <p:nvPr/>
        </p:nvSpPr>
        <p:spPr bwMode="auto">
          <a:xfrm>
            <a:off x="644420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232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233" name="Rectangle 48"/>
          <p:cNvSpPr>
            <a:spLocks noChangeArrowheads="1"/>
          </p:cNvSpPr>
          <p:nvPr/>
        </p:nvSpPr>
        <p:spPr bwMode="auto">
          <a:xfrm>
            <a:off x="7773988" y="1143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1/ month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4" name="Rectangle 49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7" name="Rectangle 52"/>
          <p:cNvSpPr>
            <a:spLocks noChangeArrowheads="1"/>
          </p:cNvSpPr>
          <p:nvPr/>
        </p:nvSpPr>
        <p:spPr bwMode="auto">
          <a:xfrm>
            <a:off x="6477000" y="1752600"/>
            <a:ext cx="2514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MEMBERS: Mahesh  </a:t>
            </a:r>
            <a:r>
              <a:rPr lang="en-US" alt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deshmane,walunj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,Sachin </a:t>
            </a:r>
            <a:r>
              <a:rPr lang="en-US" alt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Choudhri,vinod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238" name="Rectangle 55"/>
          <p:cNvSpPr>
            <a:spLocks noChangeArrowheads="1"/>
          </p:cNvSpPr>
          <p:nvPr/>
        </p:nvSpPr>
        <p:spPr bwMode="auto">
          <a:xfrm>
            <a:off x="6478588" y="23622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239" name="Rectangle 57"/>
          <p:cNvSpPr>
            <a:spLocks noChangeArrowheads="1"/>
          </p:cNvSpPr>
          <p:nvPr/>
        </p:nvSpPr>
        <p:spPr bwMode="auto">
          <a:xfrm>
            <a:off x="6478588" y="2514600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 marL="171450" indent="-17145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en-US" altLang="en-US" sz="1050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Breakdown time eliminate</a:t>
            </a:r>
          </a:p>
          <a:p>
            <a:pPr marL="171450" indent="-17145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Productivity improve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0" name="Rectangle 59"/>
          <p:cNvSpPr>
            <a:spLocks noChangeArrowheads="1"/>
          </p:cNvSpPr>
          <p:nvPr/>
        </p:nvSpPr>
        <p:spPr bwMode="auto">
          <a:xfrm>
            <a:off x="152400" y="6030913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</a:t>
            </a:r>
            <a:r>
              <a:rPr lang="en-US" altLang="en-US" sz="105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SIGN: </a:t>
            </a:r>
            <a:r>
              <a:rPr lang="en-US" altLang="en-US" sz="1050" dirty="0" err="1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d.pawar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1" name="Rectangle 60"/>
          <p:cNvSpPr>
            <a:spLocks noChangeArrowheads="1"/>
          </p:cNvSpPr>
          <p:nvPr/>
        </p:nvSpPr>
        <p:spPr bwMode="auto">
          <a:xfrm>
            <a:off x="152400" y="5768975"/>
            <a:ext cx="3057525" cy="261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BY: Mahesh  </a:t>
            </a:r>
            <a:r>
              <a:rPr lang="en-US" altLang="en-US" sz="1050" b="1" dirty="0" err="1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deshmane</a:t>
            </a: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2" name="Rectangle 61"/>
          <p:cNvSpPr>
            <a:spLocks noChangeArrowheads="1"/>
          </p:cNvSpPr>
          <p:nvPr/>
        </p:nvSpPr>
        <p:spPr bwMode="auto">
          <a:xfrm>
            <a:off x="152400" y="5540375"/>
            <a:ext cx="3046413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DATE 20.9.2016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243" name="Rectangle 62"/>
          <p:cNvSpPr>
            <a:spLocks noChangeArrowheads="1"/>
          </p:cNvSpPr>
          <p:nvPr/>
        </p:nvSpPr>
        <p:spPr bwMode="auto">
          <a:xfrm>
            <a:off x="152400" y="3657600"/>
            <a:ext cx="3052763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</a:t>
            </a:r>
            <a:r>
              <a:rPr lang="en-US" sz="1050" b="1" dirty="0" smtClean="0">
                <a:latin typeface="Calibri" pitchFamily="34" charset="0"/>
                <a:cs typeface="Arial" charset="0"/>
              </a:rPr>
              <a:t>Axis overload alarm</a:t>
            </a:r>
            <a:endParaRPr lang="en-US" sz="1050" b="1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Why2 </a:t>
            </a:r>
            <a:r>
              <a:rPr lang="en-US" altLang="en-US" sz="1050" b="1" dirty="0" smtClean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:-</a:t>
            </a:r>
            <a:r>
              <a:rPr lang="en-US" altLang="en-US" sz="1050" b="1" dirty="0" smtClean="0">
                <a:latin typeface="Calibri" pitchFamily="34" charset="0"/>
                <a:cs typeface="Arial" charset="0"/>
              </a:rPr>
              <a:t>slide jam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Why3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1050" b="1" dirty="0" smtClean="0">
                <a:latin typeface="Calibri" pitchFamily="34" charset="0"/>
                <a:cs typeface="Arial" charset="0"/>
              </a:rPr>
              <a:t>:- burr entrapped in slide mechanism</a:t>
            </a:r>
          </a:p>
          <a:p>
            <a:pPr>
              <a:defRPr/>
            </a:pPr>
            <a:r>
              <a:rPr lang="en-US" altLang="en-US" sz="1050" b="1" dirty="0" smtClean="0">
                <a:latin typeface="Calibri" pitchFamily="34" charset="0"/>
                <a:cs typeface="Arial" charset="0"/>
              </a:rPr>
              <a:t> </a:t>
            </a:r>
            <a:r>
              <a:rPr lang="en-US" altLang="en-US" sz="1050" b="1" dirty="0" smtClean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Why4</a:t>
            </a:r>
            <a:r>
              <a:rPr lang="en-US" altLang="en-US" sz="1050" dirty="0" smtClean="0">
                <a:latin typeface="Calibri" pitchFamily="34" charset="0"/>
                <a:cs typeface="Arial" charset="0"/>
              </a:rPr>
              <a:t>:- No guard provided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244" name="Rectangle 63"/>
          <p:cNvSpPr>
            <a:spLocks noChangeArrowheads="1"/>
          </p:cNvSpPr>
          <p:nvPr/>
        </p:nvSpPr>
        <p:spPr bwMode="auto">
          <a:xfrm>
            <a:off x="3209925" y="3886200"/>
            <a:ext cx="3273425" cy="27111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</a:t>
            </a:r>
          </a:p>
          <a:p>
            <a:pPr>
              <a:defRPr/>
            </a:pP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Slide </a:t>
            </a: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over loaded breakdown eliminate</a:t>
            </a:r>
          </a:p>
          <a:p>
            <a:pPr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Productivity improve</a:t>
            </a:r>
          </a:p>
          <a:p>
            <a:pPr>
              <a:defRPr/>
            </a:pP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	</a:t>
            </a:r>
          </a:p>
        </p:txBody>
      </p:sp>
      <p:sp>
        <p:nvSpPr>
          <p:cNvPr id="245" name="Rectangle 66"/>
          <p:cNvSpPr>
            <a:spLocks noChangeArrowheads="1"/>
          </p:cNvSpPr>
          <p:nvPr/>
        </p:nvSpPr>
        <p:spPr bwMode="auto">
          <a:xfrm>
            <a:off x="6478588" y="5637213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000" b="1">
                <a:solidFill>
                  <a:srgbClr val="0000CC"/>
                </a:solidFill>
                <a:latin typeface="Calibri" panose="020F0502020204030204" pitchFamily="34" charset="0"/>
              </a:rPr>
              <a:t>SCOPE &amp; PLAN FOR HORIZONTAL DEPLOYMENT</a:t>
            </a:r>
          </a:p>
        </p:txBody>
      </p:sp>
      <p:sp>
        <p:nvSpPr>
          <p:cNvPr id="246" name="Rectangle 72"/>
          <p:cNvSpPr>
            <a:spLocks noChangeArrowheads="1"/>
          </p:cNvSpPr>
          <p:nvPr/>
        </p:nvSpPr>
        <p:spPr bwMode="auto">
          <a:xfrm>
            <a:off x="6478588" y="58658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anose="020F0502020204030204" pitchFamily="34" charset="0"/>
              </a:rPr>
              <a:t>SR.</a:t>
            </a:r>
          </a:p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anose="020F0502020204030204" pitchFamily="34" charset="0"/>
              </a:rPr>
              <a:t>NO.</a:t>
            </a:r>
          </a:p>
        </p:txBody>
      </p:sp>
      <p:sp>
        <p:nvSpPr>
          <p:cNvPr id="247" name="Rectangle 73"/>
          <p:cNvSpPr>
            <a:spLocks noChangeArrowheads="1"/>
          </p:cNvSpPr>
          <p:nvPr/>
        </p:nvSpPr>
        <p:spPr bwMode="auto">
          <a:xfrm>
            <a:off x="6707188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anose="020F0502020204030204" pitchFamily="34" charset="0"/>
              </a:rPr>
              <a:t>CELL</a:t>
            </a:r>
          </a:p>
        </p:txBody>
      </p:sp>
      <p:sp>
        <p:nvSpPr>
          <p:cNvPr id="248" name="Rectangle 74"/>
          <p:cNvSpPr>
            <a:spLocks noChangeArrowheads="1"/>
          </p:cNvSpPr>
          <p:nvPr/>
        </p:nvSpPr>
        <p:spPr bwMode="auto">
          <a:xfrm>
            <a:off x="7164388" y="5865813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anose="020F0502020204030204" pitchFamily="34" charset="0"/>
              </a:rPr>
              <a:t>TARGET</a:t>
            </a:r>
          </a:p>
        </p:txBody>
      </p:sp>
      <p:sp>
        <p:nvSpPr>
          <p:cNvPr id="249" name="Rectangle 75"/>
          <p:cNvSpPr>
            <a:spLocks noChangeArrowheads="1"/>
          </p:cNvSpPr>
          <p:nvPr/>
        </p:nvSpPr>
        <p:spPr bwMode="auto">
          <a:xfrm>
            <a:off x="7697788" y="5865813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anose="020F0502020204030204" pitchFamily="34" charset="0"/>
              </a:rPr>
              <a:t>RESPONSIBILITY</a:t>
            </a:r>
          </a:p>
        </p:txBody>
      </p:sp>
      <p:sp>
        <p:nvSpPr>
          <p:cNvPr id="250" name="Rectangle 76"/>
          <p:cNvSpPr>
            <a:spLocks noChangeArrowheads="1"/>
          </p:cNvSpPr>
          <p:nvPr/>
        </p:nvSpPr>
        <p:spPr bwMode="auto">
          <a:xfrm>
            <a:off x="8534400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anose="020F0502020204030204" pitchFamily="34" charset="0"/>
              </a:rPr>
              <a:t>STATUS</a:t>
            </a:r>
          </a:p>
        </p:txBody>
      </p:sp>
      <p:sp>
        <p:nvSpPr>
          <p:cNvPr id="251" name="Rectangle 81"/>
          <p:cNvSpPr>
            <a:spLocks noChangeArrowheads="1"/>
          </p:cNvSpPr>
          <p:nvPr/>
        </p:nvSpPr>
        <p:spPr bwMode="auto">
          <a:xfrm>
            <a:off x="8458200" y="6094413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2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253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4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5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7" name="Rectangle 78"/>
          <p:cNvSpPr>
            <a:spLocks noChangeArrowheads="1"/>
          </p:cNvSpPr>
          <p:nvPr/>
        </p:nvSpPr>
        <p:spPr bwMode="auto">
          <a:xfrm>
            <a:off x="6705600" y="6094413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anose="020F0502020204030204" pitchFamily="34" charset="0"/>
              </a:rPr>
              <a:t>NA</a:t>
            </a:r>
          </a:p>
        </p:txBody>
      </p:sp>
      <p:sp>
        <p:nvSpPr>
          <p:cNvPr id="258" name="Rectangle 78"/>
          <p:cNvSpPr>
            <a:spLocks noChangeArrowheads="1"/>
          </p:cNvSpPr>
          <p:nvPr/>
        </p:nvSpPr>
        <p:spPr bwMode="auto">
          <a:xfrm>
            <a:off x="6478588" y="6094413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9" name="Rectangle 88"/>
          <p:cNvSpPr>
            <a:spLocks noChangeArrowheads="1"/>
          </p:cNvSpPr>
          <p:nvPr/>
        </p:nvSpPr>
        <p:spPr bwMode="auto">
          <a:xfrm>
            <a:off x="6478588" y="3581400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:-</a:t>
            </a:r>
            <a:r>
              <a:rPr lang="en-US" sz="1050" dirty="0">
                <a:latin typeface="Arial" charset="0"/>
                <a:cs typeface="Arial" charset="0"/>
              </a:rPr>
              <a:t>Check  point added in Sustenance audit check sheet.</a:t>
            </a:r>
          </a:p>
          <a:p>
            <a:pPr>
              <a:defRPr/>
            </a:pPr>
            <a:endParaRPr lang="en-US" sz="105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HOW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:-  check </a:t>
            </a:r>
            <a:r>
              <a:rPr lang="en-US" sz="1050" b="1" dirty="0" err="1" smtClean="0">
                <a:solidFill>
                  <a:srgbClr val="0000CC"/>
                </a:solidFill>
                <a:latin typeface="Calibri"/>
                <a:cs typeface="Arial" charset="0"/>
              </a:rPr>
              <a:t>visualy</a:t>
            </a:r>
            <a:endParaRPr lang="en-US" sz="1050" b="1" dirty="0" smtClean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endParaRPr lang="en-US" sz="1050" dirty="0">
              <a:latin typeface="Arial" charset="0"/>
              <a:cs typeface="Arial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FREQUENCY :Daily</a:t>
            </a:r>
            <a:endParaRPr lang="en-US" sz="1050" dirty="0">
              <a:latin typeface="Arial" charset="0"/>
              <a:cs typeface="Arial" charset="0"/>
            </a:endParaRPr>
          </a:p>
        </p:txBody>
      </p:sp>
      <p:sp>
        <p:nvSpPr>
          <p:cNvPr id="260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261" name="Rectangle 82"/>
          <p:cNvSpPr>
            <a:spLocks noChangeArrowheads="1"/>
          </p:cNvSpPr>
          <p:nvPr/>
        </p:nvSpPr>
        <p:spPr bwMode="auto">
          <a:xfrm>
            <a:off x="152400" y="5181600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</a:t>
            </a:r>
            <a:r>
              <a:rPr lang="en-US" sz="1050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CAUSE</a:t>
            </a:r>
            <a:r>
              <a:rPr lang="en-US" sz="1050" b="1" dirty="0" smtClean="0">
                <a:latin typeface="Calibri" pitchFamily="34" charset="0"/>
                <a:cs typeface="Arial" charset="0"/>
              </a:rPr>
              <a:t>: No guard provision on slide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262" name="Rectangle 79"/>
          <p:cNvSpPr>
            <a:spLocks noChangeArrowheads="1"/>
          </p:cNvSpPr>
          <p:nvPr/>
        </p:nvSpPr>
        <p:spPr bwMode="auto">
          <a:xfrm>
            <a:off x="6478588" y="6096000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3" name="Rectangle 73"/>
          <p:cNvSpPr>
            <a:spLocks noChangeArrowheads="1"/>
          </p:cNvSpPr>
          <p:nvPr/>
        </p:nvSpPr>
        <p:spPr bwMode="auto">
          <a:xfrm>
            <a:off x="6478588" y="6096000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264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5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00" b="1">
                <a:solidFill>
                  <a:srgbClr val="000000"/>
                </a:solidFill>
                <a:latin typeface="Calibri" panose="020F0502020204030204" pitchFamily="34" charset="0"/>
              </a:rPr>
              <a:t>NA</a:t>
            </a:r>
          </a:p>
        </p:txBody>
      </p:sp>
      <p:sp>
        <p:nvSpPr>
          <p:cNvPr id="266" name="Oval 2"/>
          <p:cNvSpPr>
            <a:spLocks noChangeArrowheads="1"/>
          </p:cNvSpPr>
          <p:nvPr/>
        </p:nvSpPr>
        <p:spPr bwMode="auto">
          <a:xfrm>
            <a:off x="609600" y="2112963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67" name="Rectangle 47"/>
          <p:cNvSpPr>
            <a:spLocks noChangeArrowheads="1"/>
          </p:cNvSpPr>
          <p:nvPr/>
        </p:nvSpPr>
        <p:spPr bwMode="auto">
          <a:xfrm>
            <a:off x="6478588" y="1752600"/>
            <a:ext cx="1295400" cy="133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cxnSp>
        <p:nvCxnSpPr>
          <p:cNvPr id="269" name="Straight Connector 7"/>
          <p:cNvCxnSpPr>
            <a:cxnSpLocks noChangeShapeType="1"/>
          </p:cNvCxnSpPr>
          <p:nvPr/>
        </p:nvCxnSpPr>
        <p:spPr bwMode="auto">
          <a:xfrm>
            <a:off x="995363" y="1979613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270" name="Straight Connector 12"/>
          <p:cNvCxnSpPr>
            <a:cxnSpLocks noChangeShapeType="1"/>
          </p:cNvCxnSpPr>
          <p:nvPr/>
        </p:nvCxnSpPr>
        <p:spPr bwMode="auto">
          <a:xfrm>
            <a:off x="3429000" y="2590800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271" name="Straight Arrow Connector 17"/>
          <p:cNvCxnSpPr>
            <a:cxnSpLocks noChangeShapeType="1"/>
          </p:cNvCxnSpPr>
          <p:nvPr/>
        </p:nvCxnSpPr>
        <p:spPr bwMode="auto">
          <a:xfrm>
            <a:off x="3490913" y="2590800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272" name="Straight Connector 30"/>
          <p:cNvCxnSpPr>
            <a:cxnSpLocks noChangeShapeType="1"/>
          </p:cNvCxnSpPr>
          <p:nvPr/>
        </p:nvCxnSpPr>
        <p:spPr bwMode="auto">
          <a:xfrm>
            <a:off x="3505200" y="2590800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273" name="Rectangle 73"/>
          <p:cNvSpPr>
            <a:spLocks noChangeArrowheads="1"/>
          </p:cNvSpPr>
          <p:nvPr/>
        </p:nvSpPr>
        <p:spPr bwMode="auto">
          <a:xfrm>
            <a:off x="6705600" y="6094413"/>
            <a:ext cx="458788" cy="382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9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74" name="Rectangle 74"/>
          <p:cNvSpPr>
            <a:spLocks noChangeArrowheads="1"/>
          </p:cNvSpPr>
          <p:nvPr/>
        </p:nvSpPr>
        <p:spPr bwMode="auto">
          <a:xfrm>
            <a:off x="7164388" y="60960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anose="020F0502020204030204" pitchFamily="34" charset="0"/>
              </a:rPr>
              <a:t>NA</a:t>
            </a:r>
          </a:p>
        </p:txBody>
      </p:sp>
      <p:sp>
        <p:nvSpPr>
          <p:cNvPr id="275" name="Oval 3"/>
          <p:cNvSpPr>
            <a:spLocks noChangeArrowheads="1"/>
          </p:cNvSpPr>
          <p:nvPr/>
        </p:nvSpPr>
        <p:spPr bwMode="auto">
          <a:xfrm>
            <a:off x="746125" y="2362200"/>
            <a:ext cx="508000" cy="5715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76" name="Rounded Rectangle 95"/>
          <p:cNvSpPr>
            <a:spLocks noChangeArrowheads="1"/>
          </p:cNvSpPr>
          <p:nvPr/>
        </p:nvSpPr>
        <p:spPr bwMode="auto">
          <a:xfrm>
            <a:off x="5499100" y="3287713"/>
            <a:ext cx="914400" cy="282575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277" name="Rectangle 75"/>
          <p:cNvSpPr>
            <a:spLocks noChangeArrowheads="1"/>
          </p:cNvSpPr>
          <p:nvPr/>
        </p:nvSpPr>
        <p:spPr bwMode="auto">
          <a:xfrm>
            <a:off x="7697788" y="6096000"/>
            <a:ext cx="836612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anose="020F0502020204030204" pitchFamily="34" charset="0"/>
              </a:rPr>
              <a:t>NA</a:t>
            </a:r>
          </a:p>
        </p:txBody>
      </p:sp>
      <p:sp>
        <p:nvSpPr>
          <p:cNvPr id="278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858000" y="6477000"/>
            <a:ext cx="2209800" cy="323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516913-DE88-4E8C-9196-21484A5667A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79" name="Rounded Rectangle 95"/>
          <p:cNvSpPr>
            <a:spLocks noChangeArrowheads="1"/>
          </p:cNvSpPr>
          <p:nvPr/>
        </p:nvSpPr>
        <p:spPr bwMode="auto">
          <a:xfrm>
            <a:off x="2225675" y="3363913"/>
            <a:ext cx="914400" cy="28257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pic>
        <p:nvPicPr>
          <p:cNvPr id="285" name="Picture 28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0" y="1780454"/>
            <a:ext cx="2020889" cy="1866034"/>
          </a:xfrm>
          <a:prstGeom prst="rect">
            <a:avLst/>
          </a:prstGeom>
        </p:spPr>
      </p:pic>
      <p:pic>
        <p:nvPicPr>
          <p:cNvPr id="286" name="Picture 28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018" y="1873108"/>
            <a:ext cx="2248046" cy="1768474"/>
          </a:xfrm>
          <a:prstGeom prst="rect">
            <a:avLst/>
          </a:prstGeom>
        </p:spPr>
      </p:pic>
      <p:sp>
        <p:nvSpPr>
          <p:cNvPr id="94" name="Rectangle 49"/>
          <p:cNvSpPr>
            <a:spLocks noChangeArrowheads="1"/>
          </p:cNvSpPr>
          <p:nvPr/>
        </p:nvSpPr>
        <p:spPr bwMode="auto">
          <a:xfrm>
            <a:off x="7812360" y="1548408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20.9.2016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5" name="Rectangle 49"/>
          <p:cNvSpPr>
            <a:spLocks noChangeArrowheads="1"/>
          </p:cNvSpPr>
          <p:nvPr/>
        </p:nvSpPr>
        <p:spPr bwMode="auto">
          <a:xfrm>
            <a:off x="7812360" y="1764432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26.9.2016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96" name="Chart 9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2349478"/>
              </p:ext>
            </p:extLst>
          </p:nvPr>
        </p:nvGraphicFramePr>
        <p:xfrm>
          <a:off x="3429000" y="4797152"/>
          <a:ext cx="2984500" cy="1637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63365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On-screen Show (4:3)</PresentationFormat>
  <Paragraphs>90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Sachin Kadnar</dc:creator>
  <cp:lastModifiedBy>Sachin Kadnar</cp:lastModifiedBy>
  <cp:revision>1</cp:revision>
  <dcterms:created xsi:type="dcterms:W3CDTF">2006-08-16T00:00:00Z</dcterms:created>
  <dcterms:modified xsi:type="dcterms:W3CDTF">2016-10-22T10:44:26Z</dcterms:modified>
</cp:coreProperties>
</file>